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9929813" cy="143573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 autoAdjust="0"/>
  </p:normalViewPr>
  <p:slideViewPr>
    <p:cSldViewPr>
      <p:cViewPr varScale="1">
        <p:scale>
          <a:sx n="132" d="100"/>
          <a:sy n="132" d="100"/>
        </p:scale>
        <p:origin x="104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296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2919" cy="720361"/>
          </a:xfrm>
          <a:prstGeom prst="rect">
            <a:avLst/>
          </a:prstGeom>
        </p:spPr>
        <p:txBody>
          <a:bodyPr vert="horz" lIns="132733" tIns="66367" rIns="132733" bIns="66367" rtlCol="0"/>
          <a:lstStyle>
            <a:lvl1pPr algn="l">
              <a:defRPr sz="17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4598" y="2"/>
            <a:ext cx="4302919" cy="720361"/>
          </a:xfrm>
          <a:prstGeom prst="rect">
            <a:avLst/>
          </a:prstGeom>
        </p:spPr>
        <p:txBody>
          <a:bodyPr vert="horz" lIns="132733" tIns="66367" rIns="132733" bIns="66367" rtlCol="0"/>
          <a:lstStyle>
            <a:lvl1pPr algn="r">
              <a:defRPr sz="1700"/>
            </a:lvl1pPr>
          </a:lstStyle>
          <a:p>
            <a:fld id="{5B3967EE-1576-4335-97C4-4C048388B5EB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735138" y="1795463"/>
            <a:ext cx="6459537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33" tIns="66367" rIns="132733" bIns="6636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982" y="6909474"/>
            <a:ext cx="7943850" cy="5653207"/>
          </a:xfrm>
          <a:prstGeom prst="rect">
            <a:avLst/>
          </a:prstGeom>
        </p:spPr>
        <p:txBody>
          <a:bodyPr vert="horz" lIns="132733" tIns="66367" rIns="132733" bIns="66367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13636992"/>
            <a:ext cx="4302919" cy="720359"/>
          </a:xfrm>
          <a:prstGeom prst="rect">
            <a:avLst/>
          </a:prstGeom>
        </p:spPr>
        <p:txBody>
          <a:bodyPr vert="horz" lIns="132733" tIns="66367" rIns="132733" bIns="66367" rtlCol="0" anchor="b"/>
          <a:lstStyle>
            <a:lvl1pPr algn="l">
              <a:defRPr sz="17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4598" y="13636992"/>
            <a:ext cx="4302919" cy="720359"/>
          </a:xfrm>
          <a:prstGeom prst="rect">
            <a:avLst/>
          </a:prstGeom>
        </p:spPr>
        <p:txBody>
          <a:bodyPr vert="horz" lIns="132733" tIns="66367" rIns="132733" bIns="66367" rtlCol="0" anchor="b"/>
          <a:lstStyle>
            <a:lvl1pPr algn="r">
              <a:defRPr sz="1700"/>
            </a:lvl1pPr>
          </a:lstStyle>
          <a:p>
            <a:fld id="{0B0A9841-60A6-429B-B404-C71BAE2D44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229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A9841-60A6-429B-B404-C71BAE2D444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8812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1150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tertitel 7"/>
          <p:cNvSpPr txBox="1">
            <a:spLocks/>
          </p:cNvSpPr>
          <p:nvPr userDrawn="1"/>
        </p:nvSpPr>
        <p:spPr>
          <a:xfrm>
            <a:off x="488966" y="5949280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de-DE" sz="1200" dirty="0" smtClean="0">
                <a:latin typeface="Calibri" pitchFamily="34" charset="0"/>
                <a:cs typeface="Arial" panose="020B0604020202020204" pitchFamily="34" charset="0"/>
              </a:rPr>
              <a:t>Dieses Projekt wird/wurde kofinanziert von der Europäischen Union aus dem Europäischen Fonds für regionale Entwicklung.</a:t>
            </a:r>
          </a:p>
          <a:p>
            <a:pPr marL="0" indent="0" algn="ctr">
              <a:buNone/>
            </a:pPr>
            <a:r>
              <a:rPr lang="de-DE" sz="1200" dirty="0" smtClean="0">
                <a:latin typeface="Calibri" pitchFamily="34" charset="0"/>
                <a:cs typeface="Arial" panose="020B0604020202020204" pitchFamily="34" charset="0"/>
              </a:rPr>
              <a:t>Operationelles Programm Mecklenburg-Vorpommern 2014-2020 - </a:t>
            </a:r>
            <a:r>
              <a:rPr lang="de-DE" sz="1200" b="1" dirty="0" smtClean="0"/>
              <a:t>Investitionen in Wachstum und Beschäftigung</a:t>
            </a:r>
            <a:endParaRPr lang="de-DE" sz="12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520" y="188640"/>
            <a:ext cx="5040560" cy="1474552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04248" y="434824"/>
            <a:ext cx="1968423" cy="98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71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827584" y="2276872"/>
            <a:ext cx="7704856" cy="331236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de-DE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Vorhaben: </a:t>
            </a:r>
            <a:br>
              <a:rPr lang="de-DE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Umrüstung der Straßenbeleuchtung auf energieeffiziente LED-Technik im Stadtgebiet Neustrelitz – Teilabschnitt 1 und 2 in 17235 Neustrelitz</a:t>
            </a:r>
            <a:br>
              <a:rPr lang="de-DE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Zuwendungszweck:</a:t>
            </a:r>
            <a:br>
              <a:rPr lang="de-DE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 die Zuwendung wird entsprechend Ziffer 2.1 Investive Maßnahmen zur Energieeinsparung und zur Verbesserung der Energieeffizienz, die über den gesetzlichen Standard hinausgehen, insbesondere Ziffer 2.1.2 – direkte Einsparung von Strom und Wärme (z.B. Lichtlenksysteme, Beleuchtung) der </a:t>
            </a:r>
            <a:r>
              <a:rPr lang="de-DE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Förderrichtline</a:t>
            </a:r>
            <a:r>
              <a:rPr lang="de-DE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direkte und indirekte Einsparung von Treibhausgasen bezweckt.</a:t>
            </a:r>
            <a:br>
              <a:rPr lang="de-DE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59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Bildschirmpräsentation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Vorhaben:   Umrüstung der Straßenbeleuchtung auf energieeffiziente LED-Technik im Stadtgebiet Neustrelitz – Teilabschnitt 1 und 2 in 17235 Neustrelitz  Zuwendungszweck:  Durch die Zuwendung wird entsprechend Ziffer 2.1 Investive Maßnahmen zur Energieeinsparung und zur Verbesserung der Energieeffizienz, die über den gesetzlichen Standard hinausgehen, insbesondere Ziffer 2.1.2 – direkte Einsparung von Strom und Wärme (z.B. Lichtlenksysteme, Beleuchtung) der Förderrichtline die direkte und indirekte Einsparung von Treibhausgasen bezweckt.      </vt:lpstr>
    </vt:vector>
  </TitlesOfParts>
  <Company>Landesverwaltung M-V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Ministerium für Wirtschaft, Arbeit und Gesundheit Mecklenburg-Vorpommern</dc:creator>
  <cp:lastModifiedBy>Thomas Jirschinetz</cp:lastModifiedBy>
  <cp:revision>46</cp:revision>
  <dcterms:created xsi:type="dcterms:W3CDTF">2015-06-30T08:44:33Z</dcterms:created>
  <dcterms:modified xsi:type="dcterms:W3CDTF">2023-06-12T10:54:33Z</dcterms:modified>
</cp:coreProperties>
</file>